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92" r:id="rId5"/>
    <p:sldId id="276" r:id="rId6"/>
    <p:sldId id="293" r:id="rId7"/>
    <p:sldId id="295" r:id="rId8"/>
    <p:sldId id="296" r:id="rId9"/>
    <p:sldId id="289"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92"/>
    <a:srgbClr val="AEC2D8"/>
    <a:srgbClr val="98432A"/>
    <a:srgbClr val="D84400"/>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34"/>
  </p:normalViewPr>
  <p:slideViewPr>
    <p:cSldViewPr snapToGrid="0" showGuides="1">
      <p:cViewPr varScale="1">
        <p:scale>
          <a:sx n="112" d="100"/>
          <a:sy n="112" d="100"/>
        </p:scale>
        <p:origin x="552" y="96"/>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13766"/>
    </p:cViewPr>
  </p:sorterViewPr>
  <p:notesViewPr>
    <p:cSldViewPr snapToGrid="0">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6/12/2024</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7834D1B-A726-18FB-799A-8294A1FE8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Date Placeholder 8">
            <a:extLst>
              <a:ext uri="{FF2B5EF4-FFF2-40B4-BE49-F238E27FC236}">
                <a16:creationId xmlns:a16="http://schemas.microsoft.com/office/drawing/2014/main" id="{063B9152-B336-5993-1C67-48946279B0E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253B2-FD87-4AAE-AF69-14FE02FB4D05}" type="datetimeFigureOut">
              <a:rPr lang="en-US" smtClean="0"/>
              <a:t>6/12/2024</a:t>
            </a:fld>
            <a:endParaRPr lang="en-US"/>
          </a:p>
        </p:txBody>
      </p:sp>
      <p:sp>
        <p:nvSpPr>
          <p:cNvPr id="10" name="Notes Placeholder 9">
            <a:extLst>
              <a:ext uri="{FF2B5EF4-FFF2-40B4-BE49-F238E27FC236}">
                <a16:creationId xmlns:a16="http://schemas.microsoft.com/office/drawing/2014/main" id="{598999B6-0E65-F457-D4BF-F96BE9F9A9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976FEA9E-549C-DA0D-8B3C-832BF1072B4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EDBB3-C345-4EAB-AB5D-9FB3AF589CFF}" type="slidenum">
              <a:rPr lang="en-US" smtClean="0"/>
              <a:t>‹#›</a:t>
            </a:fld>
            <a:endParaRPr lang="en-US"/>
          </a:p>
        </p:txBody>
      </p:sp>
      <p:sp>
        <p:nvSpPr>
          <p:cNvPr id="12" name="Slide Image Placeholder 11">
            <a:extLst>
              <a:ext uri="{FF2B5EF4-FFF2-40B4-BE49-F238E27FC236}">
                <a16:creationId xmlns:a16="http://schemas.microsoft.com/office/drawing/2014/main" id="{F627E2FE-9CC2-836E-40FC-1A1183B9516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3" name="Footer Placeholder 12">
            <a:extLst>
              <a:ext uri="{FF2B5EF4-FFF2-40B4-BE49-F238E27FC236}">
                <a16:creationId xmlns:a16="http://schemas.microsoft.com/office/drawing/2014/main" id="{413B0C97-27B2-A894-9DEA-82E460C91F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643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a:t>
            </a:fld>
            <a:endParaRPr lang="en-US" altLang="zh-CN" noProof="0" dirty="0"/>
          </a:p>
        </p:txBody>
      </p:sp>
    </p:spTree>
    <p:extLst>
      <p:ext uri="{BB962C8B-B14F-4D97-AF65-F5344CB8AC3E}">
        <p14:creationId xmlns:p14="http://schemas.microsoft.com/office/powerpoint/2010/main" val="339063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3</a:t>
            </a:fld>
            <a:endParaRPr lang="en-US" altLang="zh-CN" noProof="0" dirty="0"/>
          </a:p>
        </p:txBody>
      </p:sp>
    </p:spTree>
    <p:extLst>
      <p:ext uri="{BB962C8B-B14F-4D97-AF65-F5344CB8AC3E}">
        <p14:creationId xmlns:p14="http://schemas.microsoft.com/office/powerpoint/2010/main" val="395417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4</a:t>
            </a:fld>
            <a:endParaRPr lang="en-US" altLang="zh-CN" dirty="0"/>
          </a:p>
        </p:txBody>
      </p:sp>
    </p:spTree>
    <p:extLst>
      <p:ext uri="{BB962C8B-B14F-4D97-AF65-F5344CB8AC3E}">
        <p14:creationId xmlns:p14="http://schemas.microsoft.com/office/powerpoint/2010/main" val="242433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5</a:t>
            </a:fld>
            <a:endParaRPr lang="en-US" altLang="zh-CN" noProof="0" dirty="0"/>
          </a:p>
        </p:txBody>
      </p:sp>
    </p:spTree>
    <p:extLst>
      <p:ext uri="{BB962C8B-B14F-4D97-AF65-F5344CB8AC3E}">
        <p14:creationId xmlns:p14="http://schemas.microsoft.com/office/powerpoint/2010/main" val="305625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6</a:t>
            </a:fld>
            <a:endParaRPr lang="en-US" altLang="zh-CN" noProof="0" dirty="0"/>
          </a:p>
        </p:txBody>
      </p:sp>
    </p:spTree>
    <p:extLst>
      <p:ext uri="{BB962C8B-B14F-4D97-AF65-F5344CB8AC3E}">
        <p14:creationId xmlns:p14="http://schemas.microsoft.com/office/powerpoint/2010/main" val="141690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bg1"/>
            </a:solidFill>
          </a:ln>
        </p:spPr>
        <p:txBody>
          <a:bodyPr tIns="219456">
            <a:noAutofit/>
          </a:bodyPr>
          <a:lstStyle>
            <a:lvl1pPr marL="0" indent="0" algn="ctr">
              <a:lnSpc>
                <a:spcPct val="100000"/>
              </a:lnSpc>
              <a:spcBef>
                <a:spcPts val="0"/>
              </a:spcBef>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bg1"/>
            </a:solidFill>
          </a:ln>
        </p:spPr>
        <p:txBody>
          <a:bodyPr anchor="ctr">
            <a:noAutofit/>
          </a:bodyPr>
          <a:lstStyle>
            <a:lvl1pPr marL="0" indent="0" algn="ctr">
              <a:lnSpc>
                <a:spcPct val="100000"/>
              </a:lnSpc>
              <a:buFontTx/>
              <a:buNone/>
              <a:defRPr sz="1800" b="1" i="0">
                <a:solidFill>
                  <a:schemeClr val="bg1"/>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dirty="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ysClr val="window" lastClr="FFFFFF"/>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1">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rgbClr val="44678D"/>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75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bg1"/>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p>
            <a:r>
              <a:rPr lang="en-US" noProof="0" dirty="0"/>
              <a:t>Presentation Title</a:t>
            </a:r>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userDrawn="1"/>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tx1"/>
                </a:solidFill>
              </a:defRPr>
            </a:lvl1pPr>
          </a:lstStyle>
          <a:p>
            <a:r>
              <a:rPr lang="en-US" altLang="zh-CN" noProof="0"/>
              <a:t>Click icon to add picture</a:t>
            </a:r>
            <a:endParaRPr lang="en-US" altLang="zh-CN"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p>
            <a:r>
              <a:rPr lang="en-US" noProof="0"/>
              <a:t>Click to edit Master title style</a:t>
            </a:r>
            <a:endParaRPr lang="en-US" noProof="0"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bg1"/>
                </a:solidFill>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solidFill>
              <a:schemeClr val="tx1"/>
            </a:solidFill>
          </a:ln>
        </p:spPr>
        <p:txBody>
          <a:bodyPr anchor="ctr">
            <a:noAutofit/>
          </a:bodyPr>
          <a:lstStyle>
            <a:lvl1pPr marL="0" indent="0" algn="ctr">
              <a:buNone/>
              <a:defRPr>
                <a:solidFill>
                  <a:schemeClr val="bg1"/>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noProof="0"/>
              <a:t>Click to edit Master title style</a:t>
            </a:r>
            <a:endParaRPr lang="en-US" noProof="0"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noProof="0"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dirty="0"/>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r>
              <a:rPr lang="en-US" noProof="0" dirty="0"/>
              <a:t>Presentation Title</a:t>
            </a:r>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dirty="0"/>
              <a:t>Presentation Title</a:t>
            </a:r>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dirty="0"/>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noProof="0" dirty="0"/>
              <a:t>Click to edit </a:t>
            </a:r>
            <a:r>
              <a:rPr lang="en-US" altLang="zh-CN" noProof="0" dirty="0"/>
              <a:t>Text </a:t>
            </a:r>
            <a:r>
              <a:rPr lang="en-US" noProof="0"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2"/>
                </a:solidFill>
                <a:latin typeface="+mn-lt"/>
              </a:defRPr>
            </a:lvl1pPr>
            <a:lvl2pPr>
              <a:defRPr sz="1000"/>
            </a:lvl2pPr>
            <a:lvl3pPr>
              <a:defRPr sz="900"/>
            </a:lvl3pPr>
            <a:lvl4pPr>
              <a:defRPr sz="800"/>
            </a:lvl4pPr>
            <a:lvl5pPr>
              <a:defRPr sz="800"/>
            </a:lvl5pPr>
          </a:lstStyle>
          <a:p>
            <a:pPr lvl="0"/>
            <a:r>
              <a:rPr lang="en-US" altLang="zh-CN" noProof="0"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dirty="0"/>
              <a:t>Presentation Title</a:t>
            </a:r>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bg1"/>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bg1"/>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p>
            <a:r>
              <a:rPr lang="en-US" noProof="0" dirty="0"/>
              <a:t>Presentation Title</a:t>
            </a:r>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bg1"/>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bg1"/>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bg1"/>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bg1"/>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p>
            <a:r>
              <a:rPr lang="en-US" noProof="0" dirty="0"/>
              <a:t>Presentation Title</a:t>
            </a:r>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47FEACEE-25B4-4A2D-B147-27296E36371D}" type="slidenum">
              <a:rPr lang="en-US" altLang="zh-CN" noProof="0" smtClean="0"/>
              <a:pPr/>
              <a:t>‹#›</a:t>
            </a:fld>
            <a:endParaRPr lang="en-US" altLang="zh-CN" noProof="0"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r>
              <a:rPr lang="en-US" noProof="0" dirty="0"/>
              <a:t>Presentation Title</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maine.gov/decd/community-development" TargetMode="External"/><Relationship Id="rId3" Type="http://schemas.openxmlformats.org/officeDocument/2006/relationships/image" Target="../media/image6.jpg"/><Relationship Id="rId7" Type="http://schemas.openxmlformats.org/officeDocument/2006/relationships/hyperlink" Target="http://www.millinocket.org/"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hyperlink" Target="mailto:cid@millinocket.org" TargetMode="External"/><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p:txBody>
          <a:bodyPr/>
          <a:lstStyle/>
          <a:p>
            <a:r>
              <a:rPr lang="en-US" altLang="zh-CN" dirty="0"/>
              <a:t>CDBG: Community Enterprise Grant Program </a:t>
            </a:r>
            <a:endParaRPr lang="en-US"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484764" y="4349783"/>
            <a:ext cx="3840646" cy="533081"/>
          </a:xfrm>
        </p:spPr>
        <p:txBody>
          <a:bodyPr/>
          <a:lstStyle/>
          <a:p>
            <a:r>
              <a:rPr lang="en-US" dirty="0"/>
              <a:t>Public Hearing: June 13</a:t>
            </a:r>
            <a:r>
              <a:rPr lang="en-US" baseline="30000" dirty="0"/>
              <a:t>th</a:t>
            </a:r>
            <a:r>
              <a:rPr lang="en-US" dirty="0"/>
              <a:t>, 2024</a:t>
            </a:r>
          </a:p>
        </p:txBody>
      </p:sp>
      <p:pic>
        <p:nvPicPr>
          <p:cNvPr id="30" name="Picture placeholder 29">
            <a:extLst>
              <a:ext uri="{FF2B5EF4-FFF2-40B4-BE49-F238E27FC236}">
                <a16:creationId xmlns:a16="http://schemas.microsoft.com/office/drawing/2014/main" id="{18C88B4D-F554-49C2-A23C-DFE94D4C835B}"/>
              </a:ext>
            </a:extLst>
          </p:cNvPr>
          <p:cNvPicPr>
            <a:picLocks noGrp="1" noChangeAspect="1"/>
          </p:cNvPicPr>
          <p:nvPr>
            <p:ph type="pic" sz="quarter" idx="47"/>
          </p:nvPr>
        </p:nvPicPr>
        <p:blipFill>
          <a:blip r:embed="rId3"/>
          <a:srcRect l="23491" r="23491"/>
          <a:stretch/>
        </p:blipFill>
        <p:spPr>
          <a:xfrm>
            <a:off x="6742557" y="821836"/>
            <a:ext cx="4405503" cy="5066346"/>
          </a:xfr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Tree>
    <p:extLst>
      <p:ext uri="{BB962C8B-B14F-4D97-AF65-F5344CB8AC3E}">
        <p14:creationId xmlns:p14="http://schemas.microsoft.com/office/powerpoint/2010/main" val="389844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81083" y="27485"/>
            <a:ext cx="5117162" cy="3194199"/>
          </a:xfrm>
        </p:spPr>
        <p:txBody>
          <a:bodyPr/>
          <a:lstStyle/>
          <a:p>
            <a:r>
              <a:rPr lang="en-US" altLang="zh-CN" dirty="0"/>
              <a:t>What is the CDBG Community Enterprise Grant Program?</a:t>
            </a:r>
            <a:endParaRPr lang="en-US" dirty="0"/>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509574" y="3435546"/>
            <a:ext cx="4260180" cy="1294530"/>
          </a:xfrm>
        </p:spPr>
        <p:txBody>
          <a:bodyPr/>
          <a:lstStyle/>
          <a:p>
            <a:endParaRPr lang="en-US" dirty="0"/>
          </a:p>
          <a:p>
            <a:endParaRPr lang="en-US" dirty="0"/>
          </a:p>
        </p:txBody>
      </p:sp>
      <p:sp>
        <p:nvSpPr>
          <p:cNvPr id="18" name="Footer Placeholder 17">
            <a:extLst>
              <a:ext uri="{FF2B5EF4-FFF2-40B4-BE49-F238E27FC236}">
                <a16:creationId xmlns:a16="http://schemas.microsoft.com/office/drawing/2014/main" id="{59AC624B-4FD9-E308-F182-08902D49A82B}"/>
              </a:ext>
            </a:extLst>
          </p:cNvPr>
          <p:cNvSpPr>
            <a:spLocks noGrp="1"/>
          </p:cNvSpPr>
          <p:nvPr>
            <p:ph type="ftr" sz="quarter" idx="52"/>
          </p:nvPr>
        </p:nvSpPr>
        <p:spPr>
          <a:xfrm>
            <a:off x="484632" y="6217920"/>
            <a:ext cx="4114800" cy="365125"/>
          </a:xfrm>
        </p:spPr>
        <p:txBody>
          <a:bodyPr/>
          <a:lstStyle/>
          <a:p>
            <a:r>
              <a:rPr lang="en-US" dirty="0"/>
              <a:t>Public Hearing: June 13</a:t>
            </a:r>
            <a:r>
              <a:rPr lang="en-US" baseline="30000" dirty="0"/>
              <a:t>th</a:t>
            </a:r>
            <a:r>
              <a:rPr lang="en-US" dirty="0"/>
              <a:t>, 2024</a:t>
            </a:r>
          </a:p>
        </p:txBody>
      </p:sp>
      <p:sp>
        <p:nvSpPr>
          <p:cNvPr id="9" name="Slide Number Placeholder 13">
            <a:extLst>
              <a:ext uri="{FF2B5EF4-FFF2-40B4-BE49-F238E27FC236}">
                <a16:creationId xmlns:a16="http://schemas.microsoft.com/office/drawing/2014/main" id="{D246665A-6901-3F62-340A-A95E775ACA4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zh-CN" sz="1200" u="none" strike="noStrike" kern="1200" cap="none" spc="0" normalizeH="0" baseline="0" dirty="0">
              <a:ln>
                <a:noFill/>
              </a:ln>
              <a:solidFill>
                <a:schemeClr val="bg1"/>
              </a:solidFill>
              <a:effectLst/>
              <a:uLnTx/>
              <a:uFillTx/>
            </a:endParaRPr>
          </a:p>
        </p:txBody>
      </p:sp>
      <p:sp>
        <p:nvSpPr>
          <p:cNvPr id="11" name="Rectangle 10">
            <a:extLst>
              <a:ext uri="{FF2B5EF4-FFF2-40B4-BE49-F238E27FC236}">
                <a16:creationId xmlns:a16="http://schemas.microsoft.com/office/drawing/2014/main" id="{CB44205D-4685-C5D7-5A99-8B10788449F5}"/>
              </a:ext>
            </a:extLst>
          </p:cNvPr>
          <p:cNvSpPr/>
          <p:nvPr/>
        </p:nvSpPr>
        <p:spPr>
          <a:xfrm>
            <a:off x="4769754" y="1458610"/>
            <a:ext cx="6977276" cy="435541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US" sz="1800" dirty="0">
                <a:effectLst/>
                <a:latin typeface="Arial" panose="020B0604020202020204" pitchFamily="34" charset="0"/>
                <a:ea typeface="Times New Roman" panose="02020603050405020304" pitchFamily="18" charset="0"/>
              </a:rPr>
              <a:t>CDBG stands for Community Development Block Grants. </a:t>
            </a:r>
            <a:r>
              <a:rPr lang="en-US" b="0" i="0" dirty="0">
                <a:solidFill>
                  <a:schemeClr val="bg1"/>
                </a:solidFill>
                <a:effectLst/>
                <a:latin typeface="Helvetica Neue"/>
              </a:rPr>
              <a:t>Each year the State of Maine receives a formula allocation of funding from the Department of Housing and Urban Development to be distributed to eligible Maine communities under the Community Development Block Grant Program.</a:t>
            </a:r>
          </a:p>
          <a:p>
            <a:endParaRPr lang="en-US" b="0" i="0" dirty="0">
              <a:solidFill>
                <a:schemeClr val="bg1"/>
              </a:solidFill>
              <a:effectLst/>
              <a:latin typeface="Helvetica Neue"/>
            </a:endParaRPr>
          </a:p>
          <a:p>
            <a:r>
              <a:rPr lang="en-US" b="0" i="0" dirty="0">
                <a:solidFill>
                  <a:schemeClr val="bg1"/>
                </a:solidFill>
                <a:effectLst/>
                <a:latin typeface="Helvetica Neue"/>
              </a:rPr>
              <a:t>In 1982 the State of Maine began administering the CDBG Program to assist units of local government in various community projects in areas ranging from infrastructure, housing, downtown revitalization to public facilities and economic development.</a:t>
            </a:r>
          </a:p>
          <a:p>
            <a:endParaRPr lang="en-US" b="0" i="0" dirty="0">
              <a:solidFill>
                <a:schemeClr val="bg1"/>
              </a:solidFill>
              <a:effectLst/>
              <a:latin typeface="Helvetica Neue"/>
            </a:endParaRPr>
          </a:p>
          <a:p>
            <a:r>
              <a:rPr lang="en-US" sz="1800" dirty="0">
                <a:effectLst/>
                <a:latin typeface="Arial" panose="020B0604020202020204" pitchFamily="34" charset="0"/>
                <a:ea typeface="Times New Roman" panose="02020603050405020304" pitchFamily="18" charset="0"/>
              </a:rPr>
              <a:t>The Community Enterprise Grant Program (CE) provides grant funds for business façade improvements and/or streetscapes in downtown and village areas. Assistance to businesses may be in the form of grants or loans at the discretion of the community. </a:t>
            </a:r>
            <a:endParaRPr lang="en-US" dirty="0"/>
          </a:p>
        </p:txBody>
      </p:sp>
      <p:pic>
        <p:nvPicPr>
          <p:cNvPr id="14" name="Picture 13" descr="A logo with blue and green lines and stars&#10;&#10;Description automatically generated">
            <a:extLst>
              <a:ext uri="{FF2B5EF4-FFF2-40B4-BE49-F238E27FC236}">
                <a16:creationId xmlns:a16="http://schemas.microsoft.com/office/drawing/2014/main" id="{4FA6BF17-C7ED-ACFA-D956-A79F670A6FB9}"/>
              </a:ext>
            </a:extLst>
          </p:cNvPr>
          <p:cNvPicPr>
            <a:picLocks noChangeAspect="1"/>
          </p:cNvPicPr>
          <p:nvPr/>
        </p:nvPicPr>
        <p:blipFill>
          <a:blip r:embed="rId3"/>
          <a:stretch>
            <a:fillRect/>
          </a:stretch>
        </p:blipFill>
        <p:spPr>
          <a:xfrm>
            <a:off x="1101069" y="2879728"/>
            <a:ext cx="3077190" cy="3077190"/>
          </a:xfrm>
          <a:prstGeom prst="rect">
            <a:avLst/>
          </a:prstGeom>
        </p:spPr>
      </p:pic>
    </p:spTree>
    <p:extLst>
      <p:ext uri="{BB962C8B-B14F-4D97-AF65-F5344CB8AC3E}">
        <p14:creationId xmlns:p14="http://schemas.microsoft.com/office/powerpoint/2010/main" val="7755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4149052" y="412029"/>
            <a:ext cx="6599429" cy="3268515"/>
          </a:xfrm>
        </p:spPr>
        <p:txBody>
          <a:bodyPr/>
          <a:lstStyle/>
          <a:p>
            <a:r>
              <a:rPr lang="en-US" dirty="0"/>
              <a:t>The Town of Millinocket has been selected to receive $100,000 in funding. There is a match requirement of $33,334.00. </a:t>
            </a:r>
          </a:p>
        </p:txBody>
      </p:sp>
      <p:pic>
        <p:nvPicPr>
          <p:cNvPr id="26" name="Picture Placeholder 25">
            <a:extLst>
              <a:ext uri="{FF2B5EF4-FFF2-40B4-BE49-F238E27FC236}">
                <a16:creationId xmlns:a16="http://schemas.microsoft.com/office/drawing/2014/main" id="{4CBFAFCC-A306-4EA1-BEE3-7557795635A8}"/>
              </a:ext>
            </a:extLst>
          </p:cNvPr>
          <p:cNvPicPr>
            <a:picLocks noGrp="1" noChangeAspect="1"/>
          </p:cNvPicPr>
          <p:nvPr>
            <p:ph type="pic" sz="quarter" idx="51"/>
          </p:nvPr>
        </p:nvPicPr>
        <p:blipFill>
          <a:blip r:embed="rId3"/>
          <a:srcRect/>
          <a:stretch/>
        </p:blipFill>
        <p:spPr/>
      </p:pic>
      <p:sp>
        <p:nvSpPr>
          <p:cNvPr id="35" name="Text Placeholder 34">
            <a:extLst>
              <a:ext uri="{FF2B5EF4-FFF2-40B4-BE49-F238E27FC236}">
                <a16:creationId xmlns:a16="http://schemas.microsoft.com/office/drawing/2014/main" id="{2C8E94EA-2767-D144-C1BB-32AA2C99723B}"/>
              </a:ext>
            </a:extLst>
          </p:cNvPr>
          <p:cNvSpPr>
            <a:spLocks noGrp="1"/>
          </p:cNvSpPr>
          <p:nvPr>
            <p:ph type="body" sz="quarter" idx="52"/>
          </p:nvPr>
        </p:nvSpPr>
        <p:spPr>
          <a:xfrm>
            <a:off x="4149052" y="4227475"/>
            <a:ext cx="5073656" cy="1241582"/>
          </a:xfrm>
        </p:spPr>
        <p:txBody>
          <a:bodyPr/>
          <a:lstStyle/>
          <a:p>
            <a:r>
              <a:rPr lang="en-US" dirty="0">
                <a:effectLst/>
              </a:rPr>
              <a:t>There is an Order later this evening asking the Town Council to approve the match </a:t>
            </a:r>
            <a:r>
              <a:rPr lang="en-US" dirty="0"/>
              <a:t>and for the funds to</a:t>
            </a:r>
            <a:r>
              <a:rPr lang="en-US" dirty="0">
                <a:effectLst/>
              </a:rPr>
              <a:t> come out of the </a:t>
            </a:r>
            <a:r>
              <a:rPr lang="en-US" dirty="0"/>
              <a:t>Unassigned Fund balance. </a:t>
            </a:r>
          </a:p>
        </p:txBody>
      </p:sp>
      <p:sp>
        <p:nvSpPr>
          <p:cNvPr id="11" name="Slide Number Placeholder 13">
            <a:extLst>
              <a:ext uri="{FF2B5EF4-FFF2-40B4-BE49-F238E27FC236}">
                <a16:creationId xmlns:a16="http://schemas.microsoft.com/office/drawing/2014/main" id="{930FF33C-2E3C-37EC-75C2-1BE4513D9B62}"/>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altLang="zh-CN" sz="1200" u="none" strike="noStrike" kern="1200" cap="none" spc="0" normalizeH="0" baseline="0" dirty="0">
              <a:ln>
                <a:noFill/>
              </a:ln>
              <a:solidFill>
                <a:schemeClr val="bg1"/>
              </a:solidFill>
              <a:effectLst/>
              <a:uLnTx/>
              <a:uFillTx/>
            </a:endParaRPr>
          </a:p>
        </p:txBody>
      </p:sp>
      <p:sp>
        <p:nvSpPr>
          <p:cNvPr id="5" name="TextBox 4">
            <a:extLst>
              <a:ext uri="{FF2B5EF4-FFF2-40B4-BE49-F238E27FC236}">
                <a16:creationId xmlns:a16="http://schemas.microsoft.com/office/drawing/2014/main" id="{8806972F-DD80-774C-A4F5-20583F78AFBC}"/>
              </a:ext>
            </a:extLst>
          </p:cNvPr>
          <p:cNvSpPr txBox="1"/>
          <p:nvPr/>
        </p:nvSpPr>
        <p:spPr>
          <a:xfrm>
            <a:off x="400345" y="6580790"/>
            <a:ext cx="2286203" cy="276999"/>
          </a:xfrm>
          <a:prstGeom prst="rect">
            <a:avLst/>
          </a:prstGeom>
        </p:spPr>
        <p:txBody>
          <a:bodyPr wrap="none" rtlCol="0">
            <a:spAutoFit/>
          </a:bodyPr>
          <a:lstStyle/>
          <a:p>
            <a:r>
              <a:rPr lang="en-US" sz="1200" dirty="0">
                <a:solidFill>
                  <a:schemeClr val="bg1"/>
                </a:solidFill>
              </a:rPr>
              <a:t>Public Hearing: June 13</a:t>
            </a:r>
            <a:r>
              <a:rPr lang="en-US" sz="1200" baseline="30000" dirty="0">
                <a:solidFill>
                  <a:schemeClr val="bg1"/>
                </a:solidFill>
              </a:rPr>
              <a:t>th</a:t>
            </a:r>
            <a:r>
              <a:rPr lang="en-US" sz="1200" dirty="0">
                <a:solidFill>
                  <a:schemeClr val="bg1"/>
                </a:solidFill>
              </a:rPr>
              <a:t>, 2024</a:t>
            </a:r>
          </a:p>
        </p:txBody>
      </p:sp>
    </p:spTree>
    <p:extLst>
      <p:ext uri="{BB962C8B-B14F-4D97-AF65-F5344CB8AC3E}">
        <p14:creationId xmlns:p14="http://schemas.microsoft.com/office/powerpoint/2010/main" val="41821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1E73BA-53B9-C0C1-476A-00736A64AB79}"/>
              </a:ext>
            </a:extLst>
          </p:cNvPr>
          <p:cNvSpPr>
            <a:spLocks noGrp="1"/>
          </p:cNvSpPr>
          <p:nvPr>
            <p:ph type="title"/>
          </p:nvPr>
        </p:nvSpPr>
        <p:spPr>
          <a:xfrm>
            <a:off x="1107707" y="573940"/>
            <a:ext cx="4767581" cy="1725377"/>
          </a:xfrm>
        </p:spPr>
        <p:txBody>
          <a:bodyPr/>
          <a:lstStyle/>
          <a:p>
            <a:r>
              <a:rPr lang="en-US" dirty="0"/>
              <a:t>What does the Town intend to use the funds for?</a:t>
            </a:r>
          </a:p>
        </p:txBody>
      </p:sp>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a:xfrm>
            <a:off x="6096000" y="3658062"/>
            <a:ext cx="5470374" cy="900621"/>
          </a:xfrm>
        </p:spPr>
        <p:txBody>
          <a:bodyPr/>
          <a:lstStyle/>
          <a:p>
            <a:r>
              <a:rPr lang="en-US" sz="2400" dirty="0"/>
              <a:t>The Town will use the funding to initiate a façade program in Millinocket. Commercial business owners in Millinocket will have the opportunity to apply for a grant through the Town of $5,000 - $20,000 to update the appearance of their commercial property. </a:t>
            </a:r>
          </a:p>
          <a:p>
            <a:endParaRPr lang="en-US" dirty="0"/>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6265905" y="4238625"/>
            <a:ext cx="3053647" cy="1506166"/>
          </a:xfrm>
        </p:spPr>
        <p:txBody>
          <a:bodyPr/>
          <a:lstStyle/>
          <a:p>
            <a:pPr marL="0" indent="0">
              <a:buNone/>
            </a:pPr>
            <a:r>
              <a:rPr lang="en-US" sz="2000" dirty="0"/>
              <a:t>Some project examples include:</a:t>
            </a:r>
          </a:p>
          <a:p>
            <a:r>
              <a:rPr lang="en-US" sz="2000" dirty="0"/>
              <a:t>New windows </a:t>
            </a:r>
          </a:p>
          <a:p>
            <a:r>
              <a:rPr lang="en-US" sz="2000" dirty="0"/>
              <a:t>New signage</a:t>
            </a:r>
          </a:p>
          <a:p>
            <a:r>
              <a:rPr lang="en-US" sz="2000" dirty="0"/>
              <a:t>A fresh coat of paint</a:t>
            </a:r>
          </a:p>
          <a:p>
            <a:endParaRPr lang="en-US" dirty="0"/>
          </a:p>
        </p:txBody>
      </p:sp>
      <p:sp>
        <p:nvSpPr>
          <p:cNvPr id="15" name="Slide Number Placeholder 13">
            <a:extLst>
              <a:ext uri="{FF2B5EF4-FFF2-40B4-BE49-F238E27FC236}">
                <a16:creationId xmlns:a16="http://schemas.microsoft.com/office/drawing/2014/main" id="{55AB7753-4245-72E4-BEDB-33038672BA35}"/>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zh-CN" sz="1200" u="none" strike="noStrike" kern="1200" cap="none" spc="0" normalizeH="0" baseline="0" dirty="0">
              <a:ln>
                <a:noFill/>
              </a:ln>
              <a:solidFill>
                <a:schemeClr val="bg1"/>
              </a:solidFill>
              <a:effectLst/>
              <a:uLnTx/>
              <a:uFillTx/>
            </a:endParaRPr>
          </a:p>
        </p:txBody>
      </p:sp>
      <p:sp>
        <p:nvSpPr>
          <p:cNvPr id="27" name="TextBox 26">
            <a:extLst>
              <a:ext uri="{FF2B5EF4-FFF2-40B4-BE49-F238E27FC236}">
                <a16:creationId xmlns:a16="http://schemas.microsoft.com/office/drawing/2014/main" id="{447702C4-6774-9CEA-454B-150BDFE97EFC}"/>
              </a:ext>
            </a:extLst>
          </p:cNvPr>
          <p:cNvSpPr txBox="1"/>
          <p:nvPr/>
        </p:nvSpPr>
        <p:spPr>
          <a:xfrm>
            <a:off x="2806193" y="6580790"/>
            <a:ext cx="2286203" cy="276999"/>
          </a:xfrm>
          <a:prstGeom prst="rect">
            <a:avLst/>
          </a:prstGeom>
        </p:spPr>
        <p:txBody>
          <a:bodyPr wrap="none" rtlCol="0">
            <a:spAutoFit/>
          </a:bodyPr>
          <a:lstStyle/>
          <a:p>
            <a:r>
              <a:rPr lang="en-US" sz="1200" dirty="0">
                <a:solidFill>
                  <a:schemeClr val="bg1"/>
                </a:solidFill>
              </a:rPr>
              <a:t>Public Hearing: June 13</a:t>
            </a:r>
            <a:r>
              <a:rPr lang="en-US" sz="1200" baseline="30000" dirty="0">
                <a:solidFill>
                  <a:schemeClr val="bg1"/>
                </a:solidFill>
              </a:rPr>
              <a:t>th</a:t>
            </a:r>
            <a:r>
              <a:rPr lang="en-US" sz="1200" dirty="0">
                <a:solidFill>
                  <a:schemeClr val="bg1"/>
                </a:solidFill>
              </a:rPr>
              <a:t>, 2024</a:t>
            </a:r>
          </a:p>
        </p:txBody>
      </p:sp>
    </p:spTree>
    <p:extLst>
      <p:ext uri="{BB962C8B-B14F-4D97-AF65-F5344CB8AC3E}">
        <p14:creationId xmlns:p14="http://schemas.microsoft.com/office/powerpoint/2010/main" val="251972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3663CA-BA5A-41E7-1FBE-D38846DFEF75}"/>
              </a:ext>
            </a:extLst>
          </p:cNvPr>
          <p:cNvSpPr>
            <a:spLocks noGrp="1"/>
          </p:cNvSpPr>
          <p:nvPr>
            <p:ph type="title"/>
          </p:nvPr>
        </p:nvSpPr>
        <p:spPr>
          <a:xfrm>
            <a:off x="5332520" y="258215"/>
            <a:ext cx="4518122" cy="1688906"/>
          </a:xfrm>
        </p:spPr>
        <p:txBody>
          <a:bodyPr/>
          <a:lstStyle/>
          <a:p>
            <a:r>
              <a:rPr lang="en-US" sz="4000" dirty="0"/>
              <a:t>What will the grant process look like?</a:t>
            </a:r>
          </a:p>
        </p:txBody>
      </p:sp>
      <p:sp>
        <p:nvSpPr>
          <p:cNvPr id="11" name="Text Placeholder 10">
            <a:extLst>
              <a:ext uri="{FF2B5EF4-FFF2-40B4-BE49-F238E27FC236}">
                <a16:creationId xmlns:a16="http://schemas.microsoft.com/office/drawing/2014/main" id="{02CEC6EF-006F-693B-5D79-47FD797CB22B}"/>
              </a:ext>
            </a:extLst>
          </p:cNvPr>
          <p:cNvSpPr>
            <a:spLocks noGrp="1"/>
          </p:cNvSpPr>
          <p:nvPr>
            <p:ph type="body" sz="quarter" idx="29"/>
          </p:nvPr>
        </p:nvSpPr>
        <p:spPr>
          <a:xfrm>
            <a:off x="5190477" y="1947121"/>
            <a:ext cx="5607115" cy="2729498"/>
          </a:xfrm>
        </p:spPr>
        <p:txBody>
          <a:bodyPr/>
          <a:lstStyle/>
          <a:p>
            <a:pPr marL="285750" indent="-285750">
              <a:lnSpc>
                <a:spcPct val="100000"/>
              </a:lnSpc>
              <a:spcBef>
                <a:spcPts val="0"/>
              </a:spcBef>
              <a:buFont typeface="Arial" panose="020B0604020202020204" pitchFamily="34" charset="0"/>
              <a:buChar char="•"/>
            </a:pPr>
            <a:r>
              <a:rPr lang="en-US" sz="1600" dirty="0">
                <a:solidFill>
                  <a:prstClr val="white"/>
                </a:solidFill>
                <a:latin typeface="Abadi" panose="020B0604020104020204" pitchFamily="34" charset="0"/>
                <a:ea typeface="微软雅黑"/>
                <a:cs typeface="Posterama" panose="020B0504020200020000" pitchFamily="34" charset="0"/>
              </a:rPr>
              <a:t>The Town of Millinocket will put a request out for applications.</a:t>
            </a:r>
          </a:p>
          <a:p>
            <a:pPr marL="742950" lvl="1" indent="-285750">
              <a:buFont typeface="Arial" panose="020B0604020202020204" pitchFamily="34" charset="0"/>
              <a:buChar char="•"/>
            </a:pPr>
            <a:r>
              <a:rPr lang="en-US" sz="1600" dirty="0">
                <a:solidFill>
                  <a:prstClr val="white"/>
                </a:solidFill>
                <a:latin typeface="Abadi" panose="020B0604020104020204" pitchFamily="34" charset="0"/>
                <a:ea typeface="微软雅黑"/>
                <a:cs typeface="Posterama" panose="020B0504020200020000" pitchFamily="34" charset="0"/>
              </a:rPr>
              <a:t>Any interested business will be required to apply for funds from the Town.</a:t>
            </a:r>
          </a:p>
          <a:p>
            <a:pPr marL="1200150" lvl="2" indent="-285750"/>
            <a:r>
              <a:rPr lang="en-US" sz="1600" dirty="0">
                <a:solidFill>
                  <a:prstClr val="white"/>
                </a:solidFill>
                <a:latin typeface="Abadi" panose="020B0604020104020204" pitchFamily="34" charset="0"/>
                <a:ea typeface="微软雅黑"/>
                <a:cs typeface="Posterama" panose="020B0504020200020000" pitchFamily="34" charset="0"/>
              </a:rPr>
              <a:t>Businesses will be required to submit all invoices or estimates  with their grant applications.</a:t>
            </a:r>
          </a:p>
          <a:p>
            <a:pPr marL="285750" indent="-285750">
              <a:lnSpc>
                <a:spcPct val="100000"/>
              </a:lnSpc>
              <a:spcBef>
                <a:spcPts val="0"/>
              </a:spcBef>
              <a:buFont typeface="Arial" panose="020B0604020202020204" pitchFamily="34" charset="0"/>
              <a:buChar char="•"/>
            </a:pPr>
            <a:r>
              <a:rPr lang="en-US" sz="1600" dirty="0">
                <a:solidFill>
                  <a:prstClr val="white"/>
                </a:solidFill>
                <a:latin typeface="Abadi" panose="020B0604020104020204" pitchFamily="34" charset="0"/>
                <a:ea typeface="微软雅黑"/>
                <a:cs typeface="Posterama" panose="020B0504020200020000" pitchFamily="34" charset="0"/>
              </a:rPr>
              <a:t>After the deadline, the Town will review the applications and make selections.</a:t>
            </a:r>
          </a:p>
          <a:p>
            <a:pPr marL="742950" lvl="1" indent="-285750">
              <a:buFont typeface="Arial" panose="020B0604020202020204" pitchFamily="34" charset="0"/>
              <a:buChar char="•"/>
            </a:pPr>
            <a:r>
              <a:rPr lang="en-US" sz="1600" dirty="0">
                <a:solidFill>
                  <a:prstClr val="white"/>
                </a:solidFill>
                <a:latin typeface="Abadi" panose="020B0604020104020204" pitchFamily="34" charset="0"/>
                <a:ea typeface="微软雅黑"/>
                <a:cs typeface="Posterama" panose="020B0504020200020000" pitchFamily="34" charset="0"/>
              </a:rPr>
              <a:t>The Town will notify the business owners and the public who the recipients are.</a:t>
            </a:r>
          </a:p>
          <a:p>
            <a:pPr marL="285750" indent="-285750">
              <a:lnSpc>
                <a:spcPct val="100000"/>
              </a:lnSpc>
              <a:spcBef>
                <a:spcPts val="0"/>
              </a:spcBef>
              <a:buFont typeface="Arial" panose="020B0604020202020204" pitchFamily="34" charset="0"/>
              <a:buChar char="•"/>
            </a:pPr>
            <a:r>
              <a:rPr lang="en-US" sz="1600" dirty="0">
                <a:solidFill>
                  <a:prstClr val="white"/>
                </a:solidFill>
                <a:latin typeface="Abadi" panose="020B0604020104020204" pitchFamily="34" charset="0"/>
                <a:ea typeface="微软雅黑"/>
                <a:cs typeface="Posterama" panose="020B0504020200020000" pitchFamily="34" charset="0"/>
              </a:rPr>
              <a:t>Checks will </a:t>
            </a:r>
            <a:r>
              <a:rPr lang="en-US" sz="1600" b="1" u="sng" dirty="0">
                <a:solidFill>
                  <a:prstClr val="white"/>
                </a:solidFill>
                <a:latin typeface="Abadi" panose="020B0604020104020204" pitchFamily="34" charset="0"/>
                <a:ea typeface="微软雅黑"/>
                <a:cs typeface="Posterama" panose="020B0504020200020000" pitchFamily="34" charset="0"/>
              </a:rPr>
              <a:t>not</a:t>
            </a:r>
            <a:r>
              <a:rPr lang="en-US" sz="1600" dirty="0">
                <a:solidFill>
                  <a:prstClr val="white"/>
                </a:solidFill>
                <a:latin typeface="Abadi" panose="020B0604020104020204" pitchFamily="34" charset="0"/>
                <a:ea typeface="微软雅黑"/>
                <a:cs typeface="Posterama" panose="020B0504020200020000" pitchFamily="34" charset="0"/>
              </a:rPr>
              <a:t> be given to the business owner directly. </a:t>
            </a:r>
          </a:p>
          <a:p>
            <a:pPr marL="971550" lvl="1" indent="-285750">
              <a:lnSpc>
                <a:spcPct val="100000"/>
              </a:lnSpc>
              <a:spcBef>
                <a:spcPts val="0"/>
              </a:spcBef>
            </a:pPr>
            <a:r>
              <a:rPr lang="en-US" sz="1600" dirty="0">
                <a:solidFill>
                  <a:prstClr val="white"/>
                </a:solidFill>
                <a:latin typeface="Abadi" panose="020B0604020104020204" pitchFamily="34" charset="0"/>
                <a:ea typeface="微软雅黑"/>
                <a:cs typeface="Posterama" panose="020B0504020200020000" pitchFamily="34" charset="0"/>
              </a:rPr>
              <a:t>The contractor will be required to submit the final invoice to the Town to be paid for work.</a:t>
            </a:r>
          </a:p>
          <a:p>
            <a:pPr marL="1428750" lvl="2" indent="-285750">
              <a:lnSpc>
                <a:spcPct val="100000"/>
              </a:lnSpc>
              <a:spcBef>
                <a:spcPts val="0"/>
              </a:spcBef>
            </a:pPr>
            <a:r>
              <a:rPr lang="en-US" sz="1600" dirty="0">
                <a:solidFill>
                  <a:prstClr val="white"/>
                </a:solidFill>
                <a:latin typeface="Abadi" panose="020B0604020104020204" pitchFamily="34" charset="0"/>
                <a:ea typeface="微软雅黑"/>
                <a:cs typeface="Posterama" panose="020B0504020200020000" pitchFamily="34" charset="0"/>
              </a:rPr>
              <a:t>Contractors will be required to submit a W9 and certificate of insurance or equivalent waiver of liability from the State of Maine in order for payment to be processed. </a:t>
            </a:r>
          </a:p>
        </p:txBody>
      </p:sp>
      <p:sp>
        <p:nvSpPr>
          <p:cNvPr id="4" name="Footer Placeholder 3">
            <a:extLst>
              <a:ext uri="{FF2B5EF4-FFF2-40B4-BE49-F238E27FC236}">
                <a16:creationId xmlns:a16="http://schemas.microsoft.com/office/drawing/2014/main" id="{03A6B6FB-DEBA-00AA-0812-B47A64FF054A}"/>
              </a:ext>
            </a:extLst>
          </p:cNvPr>
          <p:cNvSpPr>
            <a:spLocks noGrp="1"/>
          </p:cNvSpPr>
          <p:nvPr>
            <p:ph type="ftr" sz="quarter" idx="30"/>
          </p:nvPr>
        </p:nvSpPr>
        <p:spPr>
          <a:xfrm>
            <a:off x="539239" y="6234716"/>
            <a:ext cx="4114800" cy="365125"/>
          </a:xfrm>
        </p:spPr>
        <p:txBody>
          <a:bodyPr/>
          <a:lstStyle/>
          <a:p>
            <a:r>
              <a:rPr lang="en-US" dirty="0"/>
              <a:t>Public Hearing: June 13</a:t>
            </a:r>
            <a:r>
              <a:rPr lang="en-US" baseline="30000" dirty="0"/>
              <a:t>th</a:t>
            </a:r>
            <a:r>
              <a:rPr lang="en-US" dirty="0"/>
              <a:t>, 2024</a:t>
            </a:r>
          </a:p>
        </p:txBody>
      </p:sp>
      <p:sp>
        <p:nvSpPr>
          <p:cNvPr id="8" name="Slide Number Placeholder 13">
            <a:extLst>
              <a:ext uri="{FF2B5EF4-FFF2-40B4-BE49-F238E27FC236}">
                <a16:creationId xmlns:a16="http://schemas.microsoft.com/office/drawing/2014/main" id="{7B1FF929-CED0-79CA-154D-98463CC4A608}"/>
              </a:ext>
            </a:extLst>
          </p:cNvPr>
          <p:cNvSpPr txBox="1">
            <a:spLocks/>
          </p:cNvSpPr>
          <p:nvPr/>
        </p:nvSpPr>
        <p:spPr>
          <a:xfrm>
            <a:off x="11194169" y="6215665"/>
            <a:ext cx="458592" cy="365125"/>
          </a:xfrm>
          <a:prstGeom prst="rect">
            <a:avLst/>
          </a:prstGeom>
        </p:spPr>
        <p:txBody>
          <a:bodyPr anchor="ctr"/>
          <a:lstStyle>
            <a:defPPr>
              <a:defRPr lang="zh-CN"/>
            </a:defPPr>
            <a:lvl1pPr marL="0" algn="ctr"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7FEACEE-25B4-4A2D-B147-27296E36371D}" type="slidenum">
              <a:rPr kumimoji="0" lang="en-US" altLang="zh-CN" sz="1200" u="none" strike="noStrike" kern="1200" cap="none" spc="0" normalizeH="0" baseline="0" smtClean="0">
                <a:ln>
                  <a:noFill/>
                </a:ln>
                <a:solidFill>
                  <a:schemeClr val="bg1"/>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zh-CN" sz="1200" u="none" strike="noStrike" kern="1200" cap="none" spc="0" normalizeH="0" baseline="0" dirty="0">
              <a:ln>
                <a:noFill/>
              </a:ln>
              <a:solidFill>
                <a:schemeClr val="bg1"/>
              </a:solidFill>
              <a:effectLst/>
              <a:uLnTx/>
              <a:uFillTx/>
            </a:endParaRPr>
          </a:p>
        </p:txBody>
      </p:sp>
    </p:spTree>
    <p:extLst>
      <p:ext uri="{BB962C8B-B14F-4D97-AF65-F5344CB8AC3E}">
        <p14:creationId xmlns:p14="http://schemas.microsoft.com/office/powerpoint/2010/main" val="246536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5414439" y="204064"/>
            <a:ext cx="6852214" cy="4172504"/>
          </a:xfrm>
        </p:spPr>
        <p:txBody>
          <a:bodyPr/>
          <a:lstStyle/>
          <a:p>
            <a:pPr>
              <a:lnSpc>
                <a:spcPct val="100000"/>
              </a:lnSpc>
              <a:spcBef>
                <a:spcPts val="0"/>
              </a:spcBef>
            </a:pPr>
            <a:r>
              <a:rPr lang="en-US" sz="4000" dirty="0"/>
              <a:t>Please share your thoughts on the program!</a:t>
            </a:r>
            <a:br>
              <a:rPr lang="en-US" sz="4000" dirty="0"/>
            </a:br>
            <a:br>
              <a:rPr lang="en-US" sz="1800" dirty="0">
                <a:solidFill>
                  <a:prstClr val="white"/>
                </a:solidFill>
                <a:latin typeface="Abadi" panose="020B0604020104020204" pitchFamily="34" charset="0"/>
                <a:ea typeface="微软雅黑"/>
                <a:cs typeface="Posterama" panose="020B0504020200020000" pitchFamily="34" charset="0"/>
              </a:rPr>
            </a:br>
            <a:br>
              <a:rPr lang="en-US" sz="1800" dirty="0">
                <a:solidFill>
                  <a:prstClr val="white"/>
                </a:solidFill>
                <a:latin typeface="Abadi" panose="020B0604020104020204" pitchFamily="34" charset="0"/>
                <a:ea typeface="微软雅黑"/>
                <a:cs typeface="Posterama" panose="020B0504020200020000" pitchFamily="34" charset="0"/>
              </a:rPr>
            </a:br>
            <a:br>
              <a:rPr lang="en-US" sz="1800" dirty="0">
                <a:solidFill>
                  <a:prstClr val="white"/>
                </a:solidFill>
                <a:latin typeface="Abadi" panose="020B0604020104020204" pitchFamily="34" charset="0"/>
                <a:ea typeface="微软雅黑"/>
                <a:cs typeface="Posterama" panose="020B0504020200020000" pitchFamily="34" charset="0"/>
              </a:rPr>
            </a:br>
            <a:endParaRPr lang="en-US" sz="4000" dirty="0"/>
          </a:p>
        </p:txBody>
      </p:sp>
      <p:pic>
        <p:nvPicPr>
          <p:cNvPr id="14" name="Picture Placeholder 13">
            <a:extLst>
              <a:ext uri="{FF2B5EF4-FFF2-40B4-BE49-F238E27FC236}">
                <a16:creationId xmlns:a16="http://schemas.microsoft.com/office/drawing/2014/main" id="{496155F4-61B2-441D-9F16-788866450DA2}"/>
              </a:ext>
            </a:extLst>
          </p:cNvPr>
          <p:cNvPicPr>
            <a:picLocks noGrp="1" noChangeAspect="1"/>
          </p:cNvPicPr>
          <p:nvPr>
            <p:ph type="pic" sz="quarter" idx="49"/>
          </p:nvPr>
        </p:nvPicPr>
        <p:blipFill>
          <a:blip r:embed="rId3"/>
          <a:srcRect/>
          <a:stretch/>
        </p:blipFill>
        <p:spPr/>
      </p:pic>
      <p:pic>
        <p:nvPicPr>
          <p:cNvPr id="16" name="Picture Placeholder 15">
            <a:extLst>
              <a:ext uri="{FF2B5EF4-FFF2-40B4-BE49-F238E27FC236}">
                <a16:creationId xmlns:a16="http://schemas.microsoft.com/office/drawing/2014/main" id="{BCD5762E-DD49-42B3-9CA8-46A4AD7193E2}"/>
              </a:ext>
            </a:extLst>
          </p:cNvPr>
          <p:cNvPicPr>
            <a:picLocks noGrp="1" noChangeAspect="1"/>
          </p:cNvPicPr>
          <p:nvPr>
            <p:ph type="pic" sz="quarter" idx="48"/>
          </p:nvPr>
        </p:nvPicPr>
        <p:blipFill>
          <a:blip r:embed="rId4"/>
          <a:srcRect/>
          <a:stretch/>
        </p:blipFill>
        <p:spPr/>
      </p:pic>
      <p:pic>
        <p:nvPicPr>
          <p:cNvPr id="18" name="Picture Placeholder 17">
            <a:extLst>
              <a:ext uri="{FF2B5EF4-FFF2-40B4-BE49-F238E27FC236}">
                <a16:creationId xmlns:a16="http://schemas.microsoft.com/office/drawing/2014/main" id="{1051CD21-1408-4D13-BF0B-0D7013AD2D0C}"/>
              </a:ext>
            </a:extLst>
          </p:cNvPr>
          <p:cNvPicPr>
            <a:picLocks noGrp="1" noChangeAspect="1"/>
          </p:cNvPicPr>
          <p:nvPr>
            <p:ph type="pic" sz="quarter" idx="51"/>
          </p:nvPr>
        </p:nvPicPr>
        <p:blipFill>
          <a:blip r:embed="rId5"/>
          <a:srcRect/>
          <a:stretch/>
        </p:blipFill>
        <p:spPr/>
      </p:pic>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a:xfrm>
            <a:off x="8936855" y="4567684"/>
            <a:ext cx="3034145" cy="1879791"/>
          </a:xfrm>
        </p:spPr>
        <p:txBody>
          <a:bodyPr/>
          <a:lstStyle/>
          <a:p>
            <a:r>
              <a:rPr lang="en-US" dirty="0"/>
              <a:t>Amber Wheaton</a:t>
            </a:r>
          </a:p>
          <a:p>
            <a:r>
              <a:rPr lang="en-US" dirty="0"/>
              <a:t>(207) 447.4100</a:t>
            </a:r>
          </a:p>
          <a:p>
            <a:pPr lvl="0"/>
            <a:r>
              <a:rPr lang="en-US" dirty="0">
                <a:hlinkClick r:id="rId6"/>
              </a:rPr>
              <a:t>cid@millinocket.org</a:t>
            </a:r>
            <a:endParaRPr lang="en-US" dirty="0"/>
          </a:p>
          <a:p>
            <a:pPr lvl="0"/>
            <a:r>
              <a:rPr lang="en-US" dirty="0">
                <a:hlinkClick r:id="rId7"/>
              </a:rPr>
              <a:t>www.millinocket.org</a:t>
            </a:r>
            <a:endParaRPr lang="en-US" dirty="0"/>
          </a:p>
          <a:p>
            <a:pPr lvl="0"/>
            <a:r>
              <a:rPr lang="en-US" dirty="0">
                <a:hlinkClick r:id="rId8"/>
              </a:rPr>
              <a:t>www.maine.gov/decd/community-development</a:t>
            </a:r>
            <a:endParaRPr lang="en-US" dirty="0"/>
          </a:p>
          <a:p>
            <a:pPr lvl="0"/>
            <a:endParaRPr lang="en-US" dirty="0"/>
          </a:p>
        </p:txBody>
      </p:sp>
      <p:pic>
        <p:nvPicPr>
          <p:cNvPr id="28" name="Picture Placeholder 27">
            <a:extLst>
              <a:ext uri="{FF2B5EF4-FFF2-40B4-BE49-F238E27FC236}">
                <a16:creationId xmlns:a16="http://schemas.microsoft.com/office/drawing/2014/main" id="{B746A775-E65C-70F6-9DB4-E51F7F2DAECE}"/>
              </a:ext>
            </a:extLst>
          </p:cNvPr>
          <p:cNvPicPr>
            <a:picLocks noGrp="1" noChangeAspect="1"/>
          </p:cNvPicPr>
          <p:nvPr>
            <p:ph type="pic" sz="quarter" idx="50"/>
          </p:nvPr>
        </p:nvPicPr>
        <p:blipFill>
          <a:blip r:embed="rId9"/>
          <a:srcRect/>
          <a:stretch/>
        </p:blipFill>
        <p:spPr/>
      </p:pic>
    </p:spTree>
    <p:extLst>
      <p:ext uri="{BB962C8B-B14F-4D97-AF65-F5344CB8AC3E}">
        <p14:creationId xmlns:p14="http://schemas.microsoft.com/office/powerpoint/2010/main" val="529279411"/>
      </p:ext>
    </p:extLst>
  </p:cSld>
  <p:clrMapOvr>
    <a:masterClrMapping/>
  </p:clrMapOvr>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Dark Presentation_win32_v5" id="{58BAEBF1-5D61-4C15-85CE-FF9951014D92}" vid="{276E4683-2F29-4A34-B0D2-95452F46AA5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AE0CD-4570-4F66-89CD-DDD19F091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D5854E-F453-4846-A87D-6EF3DCF73E3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F8C25491-3B09-4F3E-8C86-936D290E401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dark</Template>
  <TotalTime>1734</TotalTime>
  <Words>482</Words>
  <Application>Microsoft Office PowerPoint</Application>
  <PresentationFormat>Widescreen</PresentationFormat>
  <Paragraphs>45</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等线</vt:lpstr>
      <vt:lpstr>Abadi</vt:lpstr>
      <vt:lpstr>Arial</vt:lpstr>
      <vt:lpstr>Calibri</vt:lpstr>
      <vt:lpstr>Helvetica Neue</vt:lpstr>
      <vt:lpstr>Posterama Text Black</vt:lpstr>
      <vt:lpstr>Posterama Text SemiBold</vt:lpstr>
      <vt:lpstr>Custom</vt:lpstr>
      <vt:lpstr>CDBG: Community Enterprise Grant Program </vt:lpstr>
      <vt:lpstr>What is the CDBG Community Enterprise Grant Program?</vt:lpstr>
      <vt:lpstr>The Town of Millinocket has been selected to receive $100,000 in funding. There is a match requirement of $33,334.00. </vt:lpstr>
      <vt:lpstr>What does the Town intend to use the funds for?</vt:lpstr>
      <vt:lpstr>What will the grant process look like?</vt:lpstr>
      <vt:lpstr>Please share your thoughts on the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 Community Enterprise Grant Program</dc:title>
  <dc:creator>Amber Wheaton</dc:creator>
  <cp:lastModifiedBy>Amber Wheaton</cp:lastModifiedBy>
  <cp:revision>7</cp:revision>
  <dcterms:created xsi:type="dcterms:W3CDTF">2024-04-03T12:27:27Z</dcterms:created>
  <dcterms:modified xsi:type="dcterms:W3CDTF">2024-06-12T14:52:54Z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